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286" r:id="rId91"/>
    <p:sldId id="287" r:id="rId9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4th Grade SLAR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4th Grade SLAR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4th Grade SLAR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4th Grade SLAR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ctr"/>
            <a:r>
              <a:rPr lang="en-US" b="1" dirty="0"/>
              <a:t>CUARTO </a:t>
            </a:r>
            <a:r>
              <a:rPr lang="en-US" b="1" dirty="0" smtClean="0"/>
              <a:t>GRADO</a:t>
            </a:r>
          </a:p>
          <a:p>
            <a:pPr algn="ctr"/>
            <a:r>
              <a:rPr lang="es-ES" b="1" dirty="0" smtClean="0"/>
              <a:t>§</a:t>
            </a:r>
            <a:r>
              <a:rPr lang="es-ES" b="1" dirty="0"/>
              <a:t>128.15. Artes del Lenguaje y Lectura en español, Comenzando con el Año Escolar 2009-2010. </a:t>
            </a:r>
            <a:endParaRPr lang="en-US" dirty="0"/>
          </a:p>
          <a:p>
            <a:pPr algn="ct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4.3(A) </a:t>
            </a:r>
            <a:r>
              <a:rPr lang="es-ES" dirty="0">
                <a:latin typeface="Cambria" pitchFamily="18" charset="0"/>
              </a:rPr>
              <a:t>resuman y expliquen la moraleja o el mensaje de una obra de ficción como el tema de la obra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696261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4.3(B) </a:t>
            </a:r>
            <a:r>
              <a:rPr lang="es-ES" dirty="0">
                <a:latin typeface="Cambria" pitchFamily="18" charset="0"/>
              </a:rPr>
              <a:t>comparen y contrasten las aventuras y hazañas de los personajes (ej., el </a:t>
            </a:r>
            <a:r>
              <a:rPr lang="es-ES" dirty="0" err="1">
                <a:latin typeface="Cambria" pitchFamily="18" charset="0"/>
              </a:rPr>
              <a:t>trickster</a:t>
            </a:r>
            <a:r>
              <a:rPr lang="es-ES" dirty="0">
                <a:latin typeface="Cambria" pitchFamily="18" charset="0"/>
              </a:rPr>
              <a:t> o personajes astutos y tramposos) en la literatura tradicional y clásica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068084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s-ES" b="1" dirty="0"/>
              <a:t>(4) Lectura/comprensión de textos literarios/poesía. Los estudiantes comprenden, infieren y sacan conclusiones sobre la estructura y los elementos de la poesía, y proporcionan evidencia del texto para apoyar su comprensión. Se espera que los estudiantes expliquen cómo los elementos estructurales de la poesía (ej., rima, métrica, estrofas, versos en renglones irregulares) se relacionan con la forma (ej., poesía lírica, verso libre).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230243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(5) Lectura/comprensión de textos literarios/drama. Los estudiantes comprenden, infieren y sacan conclusiones sobre la estructura y los elementos del drama, y proporcionan evidencia del texto para apoyar su comprensión. Se espera que los estudiantes describan los elementos estructurales que son particulares de la literatura dramática.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265159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(6) Lectura/comprensión de textos literarios/ficción. Los estudiantes comprenden, infieren y sacan conclusiones sobre la estructura y los elementos de la ficción, y proporcionan evidencia del texto para apoyar su comprensión.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684374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4.6(A) </a:t>
            </a:r>
            <a:r>
              <a:rPr lang="es-ES" dirty="0">
                <a:latin typeface="Cambria" pitchFamily="18" charset="0"/>
              </a:rPr>
              <a:t>ordenen en secuencia y resuman los eventos principales de un argumento y expliquen su influencia en eventos futuros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593477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4.6(B) </a:t>
            </a:r>
            <a:r>
              <a:rPr lang="es-ES" dirty="0">
                <a:latin typeface="Cambria" pitchFamily="18" charset="0"/>
              </a:rPr>
              <a:t>describan la interacción de los personajes, incluyendo sus relaciones y los cambios que experimentan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266839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4.6(C) </a:t>
            </a:r>
            <a:r>
              <a:rPr lang="es-ES" dirty="0">
                <a:latin typeface="Cambria" pitchFamily="18" charset="0"/>
              </a:rPr>
              <a:t>identifiquen si el narrador o el orador de una historia está narrando en primera o tercera persona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100940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s-ES" b="1" dirty="0"/>
              <a:t>(7) Lectura/comprensión de textos literarios/literatura de no ficción. Los estudiantes comprenden, infieren y sacan conclusiones sobre las variadas estructuras y rasgos de la literatura de no ficción, y proporcionan evidencia del texto para apoyar su comprensión. Se espera que los estudiantes identifiquen las similitudes y las diferencias entre los eventos y las experiencias de los personajes en una obra de ficción, y los eventos y experiencias reales descritos en una biografía o autobiografía de un autor.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929015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(8) Lectura/comprensión de textos literarios/lenguaje sensorial. Los estudiantes comprenden, infieren y sacan conclusiones sobre cómo el lenguaje sensorial de un autor crea imágenes en un texto literario y proporcionan evidencia del texto para apoyar su comprensión. Se espera que los estudiantes identifiquen el uso que hace el autor de símiles y metáforas para producir imágenes.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720959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(1) Lectura/fluidez. Los estudiantes leen textos apropiados para su grado escolar con fluidez y comprensión. Se espera que los estudiantes lean textos apropiados para el grado escolar en voz alta, con precisión, con expresión, con un fraseo apropiado y con comprensión.</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470473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(9) Lectura/comprensión de texto/lectura independiente. Los estudiantes leen en forma independiente por un período determinado de tiempo y producen evidencia de lo que leen. Se espera que los estudiantes lean en forma independiente por un período determinado de tiempo y parafraseen el contenido de la lectura manteniendo el significado y el orden lógico (ej., generar un diario o un registro de lectura; participar en charlas de libros).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911274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(10) Lectura/comprensión de textos informativos/cultura e historia. Los estudiantes analizan, infieren y sacan conclusiones sobre el propósito del autor en contextos culturales, históricos y contemporáneos, y proporcionan evidencia del texto para apoyar su comprensión. Se espera que los estudiantes expliquen la diferencia entre un propósito explícito y uno implícito en un texto expositivo.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548011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(11) Lectura/comprensión de textos informativos/textos expositivos. Los estudiantes analizan, infieren y sacan conclusiones sobre el texto expositivo, y proporcionan evidencia del texto para apoyar su comprensión.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400115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4.11(A) </a:t>
            </a:r>
            <a:r>
              <a:rPr lang="es-ES" dirty="0">
                <a:latin typeface="Cambria" pitchFamily="18" charset="0"/>
              </a:rPr>
              <a:t>resuman la idea principal y los detalles de apoyo de un texto de manera que se mantenga el significado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212431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4.11(B) </a:t>
            </a:r>
            <a:r>
              <a:rPr lang="es-ES" dirty="0">
                <a:latin typeface="Cambria" pitchFamily="18" charset="0"/>
              </a:rPr>
              <a:t>distingan un hecho de una opinión en un texto y expliquen cómo verificar lo que es un hecho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931856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4.11(C) </a:t>
            </a:r>
            <a:r>
              <a:rPr lang="es-ES" dirty="0">
                <a:latin typeface="Cambria" pitchFamily="18" charset="0"/>
              </a:rPr>
              <a:t>describan las relaciones implícitas y explícitas que hay entre las ideas en textos organizados por causa y efecto, secuencia o comparación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726197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4.11(D) </a:t>
            </a:r>
            <a:r>
              <a:rPr lang="es-ES" dirty="0">
                <a:latin typeface="Cambria" pitchFamily="18" charset="0"/>
              </a:rPr>
              <a:t>usen múltiples características de los textos (ej., palabras claves, oraciones principales y de conclusión) para obtener una visión general del contenido del texto y para localizar información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444645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(12) Lectura/comprensión de textos informativos/textos persuasivos. Los estudiantes analizan, infieren y sacan conclusiones sobre el texto persuasivo, y proporcionan evidencia del texto para apoyar su análisis. Se espera que los estudiantes expliquen cómo un autor usa el lenguaje para presentar información que pueda influir en lo que el lector piense o haga.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588790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(13) Lectura/comprensión de textos informativos/textos de instrucción. Los estudiantes comprenden cómo recabar y usar información en textos de instrucción y en documentos.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654032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4.13(A) </a:t>
            </a:r>
            <a:r>
              <a:rPr lang="es-ES" dirty="0">
                <a:latin typeface="Cambria" pitchFamily="18" charset="0"/>
              </a:rPr>
              <a:t>determinen la secuencia de actividades que se necesita para llevar a cabo un procedimiento (ej., seguir una receta</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462931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t>(2) Lectura/desarrollo del vocabulario. Los estudiantes comprenden vocabulario nuevo y lo utilizan al leer y al escribir. Se espera que los </a:t>
            </a:r>
            <a:r>
              <a:rPr lang="es-ES" b="1" dirty="0" smtClean="0"/>
              <a:t>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8039976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4.13(B) </a:t>
            </a:r>
            <a:r>
              <a:rPr lang="es-ES" dirty="0">
                <a:latin typeface="Cambria" pitchFamily="18" charset="0"/>
              </a:rPr>
              <a:t>expliquen la información basada en hechos que se presenta gráficamente (ej., tablas, diagramas, gráficos, ilustraciones)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002764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(14) Lectura/textos publicitarios. Los estudiantes utilizan destrezas de comprensión para analizar cómo las palabras, las imágenes, los gráficos y los sonidos interactúan de diferentes maneras para impactar el significado. Los estudiantes continúan aplicando los estándares previos con mayor profundidad en textos que tienen un nivel más alto de complejidad.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8992411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4.14(A) </a:t>
            </a:r>
            <a:r>
              <a:rPr lang="es-ES" dirty="0">
                <a:latin typeface="Cambria" pitchFamily="18" charset="0"/>
              </a:rPr>
              <a:t>expliquen el impacto negativo y positivo de las técnicas publicitarias utilizadas en los diferentes medios publicitarios para influenciar el comportamiento del </a:t>
            </a:r>
            <a:r>
              <a:rPr lang="es-ES" dirty="0" smtClean="0">
                <a:latin typeface="Cambria" pitchFamily="18" charset="0"/>
              </a:rPr>
              <a:t>consumidor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2257084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s-ES" b="1" dirty="0">
                <a:latin typeface="Cambria" pitchFamily="18" charset="0"/>
              </a:rPr>
              <a:t>4.14(B) </a:t>
            </a:r>
            <a:r>
              <a:rPr lang="es-ES" dirty="0">
                <a:latin typeface="Cambria" pitchFamily="18" charset="0"/>
              </a:rPr>
              <a:t>expliquen cómo las diferentes técnicas de diseño usadas por los medios publicitarios influyen en el mensaje (ej., ritmo, acercamientos de cámara, efectos de sonido</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742900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4.14(C) </a:t>
            </a:r>
            <a:r>
              <a:rPr lang="es-ES" dirty="0">
                <a:latin typeface="Cambria" pitchFamily="18" charset="0"/>
              </a:rPr>
              <a:t>comparen las distintas convenciones del lenguaje escrito usadas en los medios de publicidad digital (ej., lenguaje informal en los correos electrónicos contra el lenguaje en un artículo de noticias en el Internet)</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47325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(15) Expresión escrita/proceso de escritura. Los estudiantes utilizan los elementos del proceso de escritura (planificar, desarrollar borradores, revisar, corregir y publicar) para redactar un texto.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6683705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4.15(A) </a:t>
            </a:r>
            <a:r>
              <a:rPr lang="es-ES" dirty="0">
                <a:latin typeface="Cambria" pitchFamily="18" charset="0"/>
              </a:rPr>
              <a:t>desarrollen un primer borrador seleccionando un género apropiado para comunicar el mensaje deseado a un público y generando ideas a través de una variedad de estrategias (ej., lluvia de ideas, organizadores gráficos, notas, diarios</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5564950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4.15(B) </a:t>
            </a:r>
            <a:r>
              <a:rPr lang="es-ES" dirty="0">
                <a:latin typeface="Cambria" pitchFamily="18" charset="0"/>
              </a:rPr>
              <a:t>desarrollen borradores categorizando ideas y organizándolas en </a:t>
            </a:r>
            <a:r>
              <a:rPr lang="es-ES" dirty="0" smtClean="0">
                <a:latin typeface="Cambria" pitchFamily="18" charset="0"/>
              </a:rPr>
              <a:t>párrafos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5268998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4.15(C) </a:t>
            </a:r>
            <a:r>
              <a:rPr lang="es-ES" dirty="0">
                <a:latin typeface="Cambria" pitchFamily="18" charset="0"/>
              </a:rPr>
              <a:t>revisen en borradores la coherencia, la organización y el uso de oraciones sencillas y compuestas, así como el público al que va </a:t>
            </a:r>
            <a:r>
              <a:rPr lang="es-ES" dirty="0" smtClean="0">
                <a:latin typeface="Cambria" pitchFamily="18" charset="0"/>
              </a:rPr>
              <a:t>dirigido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8821736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4.15(D) </a:t>
            </a:r>
            <a:r>
              <a:rPr lang="es-ES" dirty="0">
                <a:latin typeface="Cambria" pitchFamily="18" charset="0"/>
              </a:rPr>
              <a:t>corrijan en borradores la gramática, la puntuación y la ortografía utilizando una rúbrica desarrollada por el maestro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583507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4.2(A) </a:t>
            </a:r>
            <a:r>
              <a:rPr lang="es-ES" dirty="0">
                <a:latin typeface="Cambria" pitchFamily="18" charset="0"/>
              </a:rPr>
              <a:t>determinen el significado de palabras académicas en español, apropiadas para el grado escolar, que se derivan del latín y del griego o de otras raíces y afijos lingüísticos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7278553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4.15(E) </a:t>
            </a:r>
            <a:r>
              <a:rPr lang="es-ES" dirty="0">
                <a:latin typeface="Cambria" pitchFamily="18" charset="0"/>
              </a:rPr>
              <a:t>revisen el borrador final después de revisar las sugerencias de sus compañeros y del maestro, y publiquen un texto para un público específico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5622914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(16) Escritura/textos literarios. Los estudiantes escriben textos literarios para expresar sus ideas y sentimientos sobre personas, eventos e ideas reales o imaginarias.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42695278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4.16(A)</a:t>
            </a:r>
            <a:r>
              <a:rPr lang="es-ES" dirty="0">
                <a:latin typeface="Cambria" pitchFamily="18" charset="0"/>
              </a:rPr>
              <a:t> escriban historias imaginativas que lleven el argumento hasta un clímax y que contengan detalles de los personajes y del escenario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7468383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4.16(B)</a:t>
            </a:r>
            <a:r>
              <a:rPr lang="es-ES" dirty="0">
                <a:latin typeface="Cambria" pitchFamily="18" charset="0"/>
              </a:rPr>
              <a:t> escriban poemas que expresen detalles sensoriales utilizando las convenciones de la poesía (ej., la rima, la métrica, los patrones de los versos)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2769442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s-ES" b="1" dirty="0"/>
              <a:t>(17) Escritura. Los estudiantes escriben acerca de sus propias experiencias. Se espera que los estudiantes escriban acerca de importantes experiencias personales.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2938311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(18) Escritura/textos expositivos y de instrucción. Los estudiantes escriben textos expositivos y de instrucción o textos relacionados con empleos para comunicar propósitos específicos, así como ideas e información a públicos específicos.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3559114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4.18(A) </a:t>
            </a:r>
            <a:r>
              <a:rPr lang="es-ES" dirty="0">
                <a:latin typeface="Cambria" pitchFamily="18" charset="0"/>
              </a:rPr>
              <a:t>generen composiciones breves que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5249752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lvl="1" algn="l"/>
            <a:r>
              <a:rPr lang="es-ES" dirty="0">
                <a:latin typeface="Cambria" pitchFamily="18" charset="0"/>
              </a:rPr>
              <a:t>(i) establezcan la idea central en una oración principal; </a:t>
            </a:r>
          </a:p>
          <a:p>
            <a:pPr lvl="1"/>
            <a:r>
              <a:rPr lang="es-ES" dirty="0">
                <a:latin typeface="Cambria" pitchFamily="18" charset="0"/>
              </a:rPr>
              <a:t>(ii) incluyan oraciones de apoyo que tengan datos sencillos, detalles y explicaciones; y </a:t>
            </a:r>
            <a:endParaRPr lang="es-ES" dirty="0" smtClean="0">
              <a:latin typeface="Cambria" pitchFamily="18" charset="0"/>
            </a:endParaRPr>
          </a:p>
          <a:p>
            <a:pPr lvl="1" algn="l"/>
            <a:r>
              <a:rPr lang="es-ES" dirty="0" smtClean="0">
                <a:latin typeface="Cambria" pitchFamily="18" charset="0"/>
              </a:rPr>
              <a:t>(</a:t>
            </a:r>
            <a:r>
              <a:rPr lang="es-ES" dirty="0">
                <a:latin typeface="Cambria" pitchFamily="18" charset="0"/>
              </a:rPr>
              <a:t>iii) contengan una oración de conclusión.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0739144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4.18(B) </a:t>
            </a:r>
            <a:r>
              <a:rPr lang="es-ES" dirty="0">
                <a:latin typeface="Cambria" pitchFamily="18" charset="0"/>
              </a:rPr>
              <a:t>escriban cartas que utilicen el lenguaje apropiado para un público y los propósitos deseados (ej., una nota de agradecimiento a un amigo) y que utilicen las convenciones apropiadas (ej., fecha, saludo, despedida</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6148236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4.18(C) </a:t>
            </a:r>
            <a:r>
              <a:rPr lang="es-ES" dirty="0">
                <a:latin typeface="Cambria" pitchFamily="18" charset="0"/>
              </a:rPr>
              <a:t>escriban respuestas a textos literarios o expositivos, y demuestren comprensión utilizando evidencias del </a:t>
            </a:r>
            <a:r>
              <a:rPr lang="es-ES" dirty="0" smtClean="0">
                <a:latin typeface="Cambria" pitchFamily="18" charset="0"/>
              </a:rPr>
              <a:t>texto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865499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4.2(B) </a:t>
            </a:r>
            <a:r>
              <a:rPr lang="es-ES" dirty="0">
                <a:latin typeface="Cambria" pitchFamily="18" charset="0"/>
              </a:rPr>
              <a:t>usen el contexto de la oración (ej., en la oración, con un ejemplo o con una definición) para determinar el significado de las palabras poco comunes o de significados múltiples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5209927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(19) Escritura/textos persuasivos. Los estudiantes escriben textos persuasivos para influenciar las actitudes o acciones de un público específico sobre temas específicos. Se espera que los estudiantes escriban ensayos persuasivos para públicos apropiados que establezcan una postura y utilicen detalles de apoyo. </a:t>
            </a:r>
            <a:endParaRPr lang="en-U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41686585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(20) Convenciones del lenguaje oral y escrito/convenciones. Los estudiantes entienden la función y el uso de las convenciones del lenguaje académico al hablar y escribir. Los estudiantes continúan aplicando los estándares previos con mayor complejidad. Se espera que los </a:t>
            </a:r>
            <a:r>
              <a:rPr lang="es-ES" b="1" dirty="0" smtClean="0"/>
              <a:t>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4366304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4.20(A) </a:t>
            </a:r>
            <a:r>
              <a:rPr lang="es-ES" dirty="0">
                <a:latin typeface="Cambria" pitchFamily="18" charset="0"/>
              </a:rPr>
              <a:t>utilicen y entiendan la función de los siguientes elementos gramaticales en el contexto de la lectura, la escritura y el lenguaje hablado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7313492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lnSpcReduction="10000"/>
          </a:bodyPr>
          <a:lstStyle/>
          <a:p>
            <a:pPr lvl="1" algn="l"/>
            <a:r>
              <a:rPr lang="es-ES" sz="2600" dirty="0">
                <a:latin typeface="Cambria" pitchFamily="18" charset="0"/>
              </a:rPr>
              <a:t>(i) los verbos regulares e irregulares (los tiempos pasado, presente, futuro y pretérito perfecto compuesto del modo indicativo); </a:t>
            </a:r>
          </a:p>
          <a:p>
            <a:pPr lvl="1" algn="l"/>
            <a:r>
              <a:rPr lang="en-US" sz="2600" dirty="0">
                <a:latin typeface="Cambria" pitchFamily="18" charset="0"/>
              </a:rPr>
              <a:t>(ii) los </a:t>
            </a:r>
            <a:r>
              <a:rPr lang="en-US" sz="2600" dirty="0" err="1">
                <a:latin typeface="Cambria" pitchFamily="18" charset="0"/>
              </a:rPr>
              <a:t>sustantivos</a:t>
            </a:r>
            <a:r>
              <a:rPr lang="en-US" sz="2600" dirty="0">
                <a:latin typeface="Cambria" pitchFamily="18" charset="0"/>
              </a:rPr>
              <a:t> (</a:t>
            </a:r>
            <a:r>
              <a:rPr lang="en-US" sz="2600" dirty="0" err="1">
                <a:latin typeface="Cambria" pitchFamily="18" charset="0"/>
              </a:rPr>
              <a:t>singulares</a:t>
            </a:r>
            <a:r>
              <a:rPr lang="en-US" sz="2600" dirty="0">
                <a:latin typeface="Cambria" pitchFamily="18" charset="0"/>
              </a:rPr>
              <a:t>/</a:t>
            </a:r>
            <a:r>
              <a:rPr lang="en-US" sz="2600" dirty="0" err="1">
                <a:latin typeface="Cambria" pitchFamily="18" charset="0"/>
              </a:rPr>
              <a:t>plurales</a:t>
            </a:r>
            <a:r>
              <a:rPr lang="en-US" sz="2600" dirty="0">
                <a:latin typeface="Cambria" pitchFamily="18" charset="0"/>
              </a:rPr>
              <a:t>, </a:t>
            </a:r>
            <a:r>
              <a:rPr lang="en-US" sz="2600" dirty="0" err="1">
                <a:latin typeface="Cambria" pitchFamily="18" charset="0"/>
              </a:rPr>
              <a:t>comunes</a:t>
            </a:r>
            <a:r>
              <a:rPr lang="en-US" sz="2600" dirty="0">
                <a:latin typeface="Cambria" pitchFamily="18" charset="0"/>
              </a:rPr>
              <a:t>/</a:t>
            </a:r>
            <a:r>
              <a:rPr lang="en-US" sz="2600" dirty="0" err="1">
                <a:latin typeface="Cambria" pitchFamily="18" charset="0"/>
              </a:rPr>
              <a:t>propios</a:t>
            </a:r>
            <a:r>
              <a:rPr lang="en-US" sz="2600" dirty="0">
                <a:latin typeface="Cambria" pitchFamily="18" charset="0"/>
              </a:rPr>
              <a:t>); </a:t>
            </a:r>
          </a:p>
          <a:p>
            <a:pPr lvl="1" algn="l"/>
            <a:r>
              <a:rPr lang="es-ES" sz="2600" dirty="0">
                <a:latin typeface="Cambria" pitchFamily="18" charset="0"/>
              </a:rPr>
              <a:t>(iii) los adjetivos (ej., calificativos, incluyendo frases calificativas: vestido de domingo) y sus formas comparativas y superlativas (ej., más que, la más); </a:t>
            </a:r>
          </a:p>
          <a:p>
            <a:pPr lvl="1" algn="l"/>
            <a:r>
              <a:rPr lang="es-ES" sz="2600" dirty="0">
                <a:latin typeface="Cambria" pitchFamily="18" charset="0"/>
              </a:rPr>
              <a:t>(iv) los adverbios (ej., frecuencia: usualmente, a veces; intensidad: casi, mucho); </a:t>
            </a:r>
          </a:p>
          <a:p>
            <a:pPr lvl="1" algn="l"/>
            <a:r>
              <a:rPr lang="es-ES" sz="2600" dirty="0">
                <a:latin typeface="Cambria" pitchFamily="18" charset="0"/>
              </a:rPr>
              <a:t>(v) las preposiciones y las frases preposicionales para expresar lugar, hora, dirección o para proveer detalles; </a:t>
            </a:r>
          </a:p>
          <a:p>
            <a:pPr lvl="1" algn="l"/>
            <a:r>
              <a:rPr lang="es-ES" sz="2600" dirty="0">
                <a:latin typeface="Cambria" pitchFamily="18" charset="0"/>
              </a:rPr>
              <a:t>(vi) los pronombres reflexivos (ej., me, te, se, nos); </a:t>
            </a:r>
          </a:p>
          <a:p>
            <a:pPr lvl="1" algn="l"/>
            <a:r>
              <a:rPr lang="es-ES" sz="2600" dirty="0">
                <a:latin typeface="Cambria" pitchFamily="18" charset="0"/>
              </a:rPr>
              <a:t>(vii) las conjunciones disyuntivas (ej., o/o, ni/ni); y </a:t>
            </a:r>
          </a:p>
          <a:p>
            <a:pPr lvl="1" algn="l"/>
            <a:r>
              <a:rPr lang="es-ES" sz="2600" dirty="0">
                <a:latin typeface="Cambria" pitchFamily="18" charset="0"/>
              </a:rPr>
              <a:t>(viii) las palabras de transición que indiquen tiempo y orden, y las transiciones que indiquen una conclusión. </a:t>
            </a:r>
            <a:endParaRPr lang="en-US" sz="2600"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8147165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4.20(B) </a:t>
            </a:r>
            <a:r>
              <a:rPr lang="es-ES" dirty="0">
                <a:latin typeface="Cambria" pitchFamily="18" charset="0"/>
              </a:rPr>
              <a:t>usen el sujeto completo y el predicado completo en una oración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4224720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4.20(C) </a:t>
            </a:r>
            <a:r>
              <a:rPr lang="es-ES" dirty="0">
                <a:latin typeface="Cambria" pitchFamily="18" charset="0"/>
              </a:rPr>
              <a:t>usen oraciones completas, tanto sencillas como compuestas, con la concordancia correcta del sujeto y el verbo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8353936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b="1" dirty="0"/>
              <a:t>(21) Convenciones del lenguaje oral y escrito/caligrafía, uso de letras mayúsculas y puntuación. Los estudiantes escriben de manera legible y usan correctamente las letras mayúsculas y los signos de puntuación en sus composiciones.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3316813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4.21(A) </a:t>
            </a:r>
            <a:r>
              <a:rPr lang="es-ES" dirty="0">
                <a:latin typeface="Cambria" pitchFamily="18" charset="0"/>
              </a:rPr>
              <a:t>escriban de manera legible en letra cursiva o letra de molde, según sea lo apropiado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1963567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4.21(B)</a:t>
            </a:r>
            <a:r>
              <a:rPr lang="es-ES" dirty="0">
                <a:latin typeface="Cambria" pitchFamily="18" charset="0"/>
              </a:rPr>
              <a:t> utilicen letras mayúsculas para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3213793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lvl="1" algn="l"/>
            <a:r>
              <a:rPr lang="es-ES" dirty="0">
                <a:latin typeface="Cambria" pitchFamily="18" charset="0"/>
              </a:rPr>
              <a:t>(i) eventos y documentos históricos; y </a:t>
            </a:r>
          </a:p>
          <a:p>
            <a:pPr lvl="1" algn="l"/>
            <a:r>
              <a:rPr lang="es-ES" dirty="0">
                <a:latin typeface="Cambria" pitchFamily="18" charset="0"/>
              </a:rPr>
              <a:t>(ii) la primera palabra de los títulos de libros, historias y ensayos.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656369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4.2(C) </a:t>
            </a:r>
            <a:r>
              <a:rPr lang="es-ES" dirty="0">
                <a:latin typeface="Cambria" pitchFamily="18" charset="0"/>
              </a:rPr>
              <a:t>completen analogías usando el conocimiento de antónimos y sinónimos (ej., niño es a niña como macho es a _____ o bien, niña es a mujer como niño es a _____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5663024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4.21(C)</a:t>
            </a:r>
            <a:r>
              <a:rPr lang="es-ES" dirty="0">
                <a:latin typeface="Cambria" pitchFamily="18" charset="0"/>
              </a:rPr>
              <a:t> reconozcan y utilicen los signos de puntuación, incluyendo las comas en oraciones compuestas, así como los dos puntos, punto y coma, puntos suspensivos, </a:t>
            </a:r>
            <a:r>
              <a:rPr lang="es-ES" dirty="0" err="1">
                <a:latin typeface="Cambria" pitchFamily="18" charset="0"/>
              </a:rPr>
              <a:t>guión</a:t>
            </a:r>
            <a:r>
              <a:rPr lang="es-ES" dirty="0">
                <a:latin typeface="Cambria" pitchFamily="18" charset="0"/>
              </a:rPr>
              <a:t> y raya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2603386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4.21(D)</a:t>
            </a:r>
            <a:r>
              <a:rPr lang="en-US" dirty="0">
                <a:latin typeface="Cambria" pitchFamily="18" charset="0"/>
              </a:rPr>
              <a:t> </a:t>
            </a:r>
            <a:r>
              <a:rPr lang="en-US" dirty="0" err="1">
                <a:latin typeface="Cambria" pitchFamily="18" charset="0"/>
              </a:rPr>
              <a:t>identifiquen</a:t>
            </a:r>
            <a:r>
              <a:rPr lang="en-US" dirty="0">
                <a:latin typeface="Cambria" pitchFamily="18" charset="0"/>
              </a:rPr>
              <a:t> y lean </a:t>
            </a:r>
            <a:r>
              <a:rPr lang="en-US" dirty="0" err="1">
                <a:latin typeface="Cambria" pitchFamily="18" charset="0"/>
              </a:rPr>
              <a:t>abreviaturas</a:t>
            </a:r>
            <a:r>
              <a:rPr lang="en-US" dirty="0">
                <a:latin typeface="Cambria" pitchFamily="18" charset="0"/>
              </a:rPr>
              <a:t> (</a:t>
            </a:r>
            <a:r>
              <a:rPr lang="en-US" dirty="0" err="1">
                <a:latin typeface="Cambria" pitchFamily="18" charset="0"/>
              </a:rPr>
              <a:t>ej</a:t>
            </a:r>
            <a:r>
              <a:rPr lang="en-US" dirty="0">
                <a:latin typeface="Cambria" pitchFamily="18" charset="0"/>
              </a:rPr>
              <a:t>., Sr., </a:t>
            </a:r>
            <a:r>
              <a:rPr lang="en-US" dirty="0" err="1">
                <a:latin typeface="Cambria" pitchFamily="18" charset="0"/>
              </a:rPr>
              <a:t>Atte</a:t>
            </a:r>
            <a:r>
              <a:rPr lang="en-US" dirty="0" smtClean="0">
                <a:latin typeface="Cambria" pitchFamily="18" charset="0"/>
              </a:rPr>
              <a:t>.)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9585369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b="1" dirty="0"/>
              <a:t>(22) </a:t>
            </a:r>
            <a:r>
              <a:rPr lang="es-ES" b="1" dirty="0"/>
              <a:t>Convenciones del lenguaje oral y escrito/ortografía. Los estudiantes escriben correctamente. Se espera </a:t>
            </a:r>
            <a:r>
              <a:rPr lang="es-ES" sz="4000" b="1" dirty="0"/>
              <a:t>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5007587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sz="4800" b="1" dirty="0"/>
              <a:t>4.22(</a:t>
            </a:r>
            <a:r>
              <a:rPr lang="es-ES" b="1" dirty="0">
                <a:latin typeface="Cambria" pitchFamily="18" charset="0"/>
              </a:rPr>
              <a:t>A)</a:t>
            </a:r>
            <a:r>
              <a:rPr lang="es-ES" dirty="0">
                <a:latin typeface="Cambria" pitchFamily="18" charset="0"/>
              </a:rPr>
              <a:t> usen los acentos ortográficos con mayor precisión, incluyendo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0305855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dirty="0">
                <a:latin typeface="Cambria" pitchFamily="18" charset="0"/>
              </a:rPr>
              <a:t>(i) las palabras que tengan acento prosódico u ortográfico en la última sílaba (palabras agudas) (ej., feliz, canción); </a:t>
            </a:r>
          </a:p>
          <a:p>
            <a:r>
              <a:rPr lang="es-ES" dirty="0">
                <a:latin typeface="Cambria" pitchFamily="18" charset="0"/>
              </a:rPr>
              <a:t>(ii) las palabras que tengan acento prosódico u ortográfico en la penúltima sílaba (palabras graves) (ej., casa, árbol); y </a:t>
            </a:r>
          </a:p>
          <a:p>
            <a:r>
              <a:rPr lang="es-ES" dirty="0">
                <a:latin typeface="Cambria" pitchFamily="18" charset="0"/>
              </a:rPr>
              <a:t>(iii) las palabras que tengan acento ortográfico en la antepenúltima sílaba (palabras esdrújulas) (ej., último, cómico, mecánico).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2715460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dirty="0">
                <a:latin typeface="Cambria" pitchFamily="18" charset="0"/>
              </a:rPr>
              <a:t>(i) las palabras que tengan acento prosódico u ortográfico en la última sílaba (palabras agudas) (ej., feliz, canción); </a:t>
            </a:r>
          </a:p>
          <a:p>
            <a:r>
              <a:rPr lang="es-ES" dirty="0">
                <a:latin typeface="Cambria" pitchFamily="18" charset="0"/>
              </a:rPr>
              <a:t>(ii) las palabras que tengan acento prosódico u ortográfico en la penúltima sílaba (palabras graves) (ej., casa, árbol); y </a:t>
            </a:r>
          </a:p>
          <a:p>
            <a:r>
              <a:rPr lang="es-ES" dirty="0">
                <a:latin typeface="Cambria" pitchFamily="18" charset="0"/>
              </a:rPr>
              <a:t>(iii) las palabras que tengan acento ortográfico en la antepenúltima sílaba (palabras esdrújulas) (ej., último, cómico, mecánico).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096576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4.22(B) </a:t>
            </a:r>
            <a:r>
              <a:rPr lang="es-ES" dirty="0">
                <a:latin typeface="Cambria" pitchFamily="18" charset="0"/>
              </a:rPr>
              <a:t>escriban correctamente palabras con hiatos y diptongos (ej., le-</a:t>
            </a:r>
            <a:r>
              <a:rPr lang="es-ES" dirty="0" err="1">
                <a:latin typeface="Cambria" pitchFamily="18" charset="0"/>
              </a:rPr>
              <a:t>er</a:t>
            </a:r>
            <a:r>
              <a:rPr lang="es-ES" dirty="0">
                <a:latin typeface="Cambria" pitchFamily="18" charset="0"/>
              </a:rPr>
              <a:t>, </a:t>
            </a:r>
            <a:r>
              <a:rPr lang="es-ES" dirty="0" err="1">
                <a:latin typeface="Cambria" pitchFamily="18" charset="0"/>
              </a:rPr>
              <a:t>rí</a:t>
            </a:r>
            <a:r>
              <a:rPr lang="es-ES" dirty="0">
                <a:latin typeface="Cambria" pitchFamily="18" charset="0"/>
              </a:rPr>
              <a:t>-o, </a:t>
            </a:r>
            <a:r>
              <a:rPr lang="es-ES" dirty="0" err="1">
                <a:latin typeface="Cambria" pitchFamily="18" charset="0"/>
              </a:rPr>
              <a:t>quie</a:t>
            </a:r>
            <a:r>
              <a:rPr lang="es-ES" dirty="0">
                <a:latin typeface="Cambria" pitchFamily="18" charset="0"/>
              </a:rPr>
              <a:t>-ro, vio</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8466498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4.22(C) </a:t>
            </a:r>
            <a:r>
              <a:rPr lang="es-ES" dirty="0">
                <a:latin typeface="Cambria" pitchFamily="18" charset="0"/>
              </a:rPr>
              <a:t>escriban correctamente palabras base y raíces con afijos (ej., ex-, pre-, post-, -</a:t>
            </a:r>
            <a:r>
              <a:rPr lang="es-ES" dirty="0" err="1">
                <a:latin typeface="Cambria" pitchFamily="18" charset="0"/>
              </a:rPr>
              <a:t>able</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1555248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4.22(D)</a:t>
            </a:r>
            <a:r>
              <a:rPr lang="es-ES" dirty="0">
                <a:latin typeface="Cambria" pitchFamily="18" charset="0"/>
              </a:rPr>
              <a:t> escriban correctamente palabras </a:t>
            </a:r>
            <a:r>
              <a:rPr lang="es-ES" dirty="0" smtClean="0">
                <a:latin typeface="Cambria" pitchFamily="18" charset="0"/>
              </a:rPr>
              <a:t>con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2389588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it-IT" dirty="0">
                <a:latin typeface="Cambria" pitchFamily="18" charset="0"/>
              </a:rPr>
              <a:t>(i) raíces griegas (ej., tele-, foto-, grafo-, metro-); </a:t>
            </a:r>
          </a:p>
          <a:p>
            <a:r>
              <a:rPr lang="fr-FR" dirty="0">
                <a:latin typeface="Cambria" pitchFamily="18" charset="0"/>
              </a:rPr>
              <a:t>(ii) </a:t>
            </a:r>
            <a:r>
              <a:rPr lang="fr-FR" dirty="0" err="1">
                <a:latin typeface="Cambria" pitchFamily="18" charset="0"/>
              </a:rPr>
              <a:t>raíces</a:t>
            </a:r>
            <a:r>
              <a:rPr lang="fr-FR" dirty="0">
                <a:latin typeface="Cambria" pitchFamily="18" charset="0"/>
              </a:rPr>
              <a:t> </a:t>
            </a:r>
            <a:r>
              <a:rPr lang="fr-FR" dirty="0" err="1">
                <a:latin typeface="Cambria" pitchFamily="18" charset="0"/>
              </a:rPr>
              <a:t>latinas</a:t>
            </a:r>
            <a:r>
              <a:rPr lang="fr-FR" dirty="0">
                <a:latin typeface="Cambria" pitchFamily="18" charset="0"/>
              </a:rPr>
              <a:t> (</a:t>
            </a:r>
            <a:r>
              <a:rPr lang="fr-FR" dirty="0" err="1">
                <a:latin typeface="Cambria" pitchFamily="18" charset="0"/>
              </a:rPr>
              <a:t>ej</a:t>
            </a:r>
            <a:r>
              <a:rPr lang="fr-FR" dirty="0">
                <a:latin typeface="Cambria" pitchFamily="18" charset="0"/>
              </a:rPr>
              <a:t>., </a:t>
            </a:r>
            <a:r>
              <a:rPr lang="fr-FR" dirty="0" err="1">
                <a:latin typeface="Cambria" pitchFamily="18" charset="0"/>
              </a:rPr>
              <a:t>spec</a:t>
            </a:r>
            <a:r>
              <a:rPr lang="fr-FR" dirty="0">
                <a:latin typeface="Cambria" pitchFamily="18" charset="0"/>
              </a:rPr>
              <a:t>, </a:t>
            </a:r>
            <a:r>
              <a:rPr lang="fr-FR" dirty="0" err="1">
                <a:latin typeface="Cambria" pitchFamily="18" charset="0"/>
              </a:rPr>
              <a:t>scrib</a:t>
            </a:r>
            <a:r>
              <a:rPr lang="fr-FR" dirty="0">
                <a:latin typeface="Cambria" pitchFamily="18" charset="0"/>
              </a:rPr>
              <a:t>, </a:t>
            </a:r>
            <a:r>
              <a:rPr lang="fr-FR" dirty="0" err="1">
                <a:latin typeface="Cambria" pitchFamily="18" charset="0"/>
              </a:rPr>
              <a:t>rupt</a:t>
            </a:r>
            <a:r>
              <a:rPr lang="fr-FR" dirty="0">
                <a:latin typeface="Cambria" pitchFamily="18" charset="0"/>
              </a:rPr>
              <a:t>, port, </a:t>
            </a:r>
            <a:r>
              <a:rPr lang="fr-FR" dirty="0" err="1">
                <a:latin typeface="Cambria" pitchFamily="18" charset="0"/>
              </a:rPr>
              <a:t>dict</a:t>
            </a:r>
            <a:r>
              <a:rPr lang="fr-FR" dirty="0">
                <a:latin typeface="Cambria" pitchFamily="18" charset="0"/>
              </a:rPr>
              <a:t>); </a:t>
            </a:r>
          </a:p>
          <a:p>
            <a:r>
              <a:rPr lang="es-ES" dirty="0">
                <a:latin typeface="Cambria" pitchFamily="18" charset="0"/>
              </a:rPr>
              <a:t>(iii) sufijos griegos (ej., -</a:t>
            </a:r>
            <a:r>
              <a:rPr lang="es-ES" dirty="0" err="1">
                <a:latin typeface="Cambria" pitchFamily="18" charset="0"/>
              </a:rPr>
              <a:t>ología</a:t>
            </a:r>
            <a:r>
              <a:rPr lang="es-ES" dirty="0">
                <a:latin typeface="Cambria" pitchFamily="18" charset="0"/>
              </a:rPr>
              <a:t>, -fobia, -ismo, -</a:t>
            </a:r>
            <a:r>
              <a:rPr lang="es-ES" dirty="0" err="1">
                <a:latin typeface="Cambria" pitchFamily="18" charset="0"/>
              </a:rPr>
              <a:t>ista</a:t>
            </a:r>
            <a:r>
              <a:rPr lang="es-ES" dirty="0">
                <a:latin typeface="Cambria" pitchFamily="18" charset="0"/>
              </a:rPr>
              <a:t>); y </a:t>
            </a:r>
          </a:p>
          <a:p>
            <a:r>
              <a:rPr lang="es-ES" dirty="0">
                <a:latin typeface="Cambria" pitchFamily="18" charset="0"/>
              </a:rPr>
              <a:t>(iv) sufijos del latín (ej., -</a:t>
            </a:r>
            <a:r>
              <a:rPr lang="es-ES" dirty="0" err="1">
                <a:latin typeface="Cambria" pitchFamily="18" charset="0"/>
              </a:rPr>
              <a:t>able</a:t>
            </a:r>
            <a:r>
              <a:rPr lang="es-ES" dirty="0">
                <a:latin typeface="Cambria" pitchFamily="18" charset="0"/>
              </a:rPr>
              <a:t>, -</a:t>
            </a:r>
            <a:r>
              <a:rPr lang="es-ES" dirty="0" err="1">
                <a:latin typeface="Cambria" pitchFamily="18" charset="0"/>
              </a:rPr>
              <a:t>ible</a:t>
            </a:r>
            <a:r>
              <a:rPr lang="es-ES" dirty="0">
                <a:latin typeface="Cambria" pitchFamily="18" charset="0"/>
              </a:rPr>
              <a:t>, -</a:t>
            </a:r>
            <a:r>
              <a:rPr lang="es-ES" dirty="0" err="1">
                <a:latin typeface="Cambria" pitchFamily="18" charset="0"/>
              </a:rPr>
              <a:t>ancia</a:t>
            </a:r>
            <a:r>
              <a:rPr lang="es-ES" dirty="0">
                <a:latin typeface="Cambria" pitchFamily="18" charset="0"/>
              </a:rPr>
              <a:t>).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466958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4.2(D) </a:t>
            </a:r>
            <a:r>
              <a:rPr lang="es-ES" dirty="0">
                <a:latin typeface="Cambria" pitchFamily="18" charset="0"/>
              </a:rPr>
              <a:t>identifiquen el significado de modismos comunes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4730417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4.22(E)</a:t>
            </a:r>
            <a:r>
              <a:rPr lang="es-ES" dirty="0">
                <a:latin typeface="Cambria" pitchFamily="18" charset="0"/>
              </a:rPr>
              <a:t> distingan el significado o la función de una palabra basada en el acento diacrítico (ej., dé, de; tú, tu</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8863963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4.22(F)</a:t>
            </a:r>
            <a:r>
              <a:rPr lang="es-ES" dirty="0">
                <a:latin typeface="Cambria" pitchFamily="18" charset="0"/>
              </a:rPr>
              <a:t> pongan acentos ortográficos apropiadamente al conjugar los verbos en los tiempos pretérito, pretérito imperfecto, pretérito perfecto compuesto, condicional y futuro (ej., corrió, jugó, tenía, gustaría, vendrá</a:t>
            </a:r>
            <a:r>
              <a:rPr lang="es-ES" dirty="0" smtClean="0">
                <a:latin typeface="Cambria" pitchFamily="18" charset="0"/>
              </a:rPr>
              <a:t>)</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7277167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4.22(G)</a:t>
            </a:r>
            <a:r>
              <a:rPr lang="es-ES" dirty="0">
                <a:latin typeface="Cambria" pitchFamily="18" charset="0"/>
              </a:rPr>
              <a:t> utilicen patrones y reglas ortográficas, y fuentes impresas y electrónicas para determinar y verificar la ortografía correcta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335223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s-ES" b="1" dirty="0"/>
              <a:t>(23) Investigación/plan de investigación. Los estudiantes formulan preguntas abiertas de investigación y desarrollan un plan para responderlas.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8139836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4.23(A)</a:t>
            </a:r>
            <a:r>
              <a:rPr lang="es-ES" dirty="0">
                <a:latin typeface="Cambria" pitchFamily="18" charset="0"/>
              </a:rPr>
              <a:t> generen temas de investigación sobre intereses personales o al tener una lluvia de ideas con otros, escojan un tema y formulen preguntas abiertas acerca del tema principal de la </a:t>
            </a:r>
            <a:r>
              <a:rPr lang="es-ES" dirty="0" smtClean="0">
                <a:latin typeface="Cambria" pitchFamily="18" charset="0"/>
              </a:rPr>
              <a:t>investigación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5408864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4.23(B)</a:t>
            </a:r>
            <a:r>
              <a:rPr lang="es-ES" dirty="0">
                <a:latin typeface="Cambria" pitchFamily="18" charset="0"/>
              </a:rPr>
              <a:t> generen un plan de investigación para recopilar información relevante (ej., encuestas, entrevistas, enciclopedias) acerca del tema principal de la </a:t>
            </a:r>
            <a:r>
              <a:rPr lang="es-ES" dirty="0" smtClean="0">
                <a:latin typeface="Cambria" pitchFamily="18" charset="0"/>
              </a:rPr>
              <a:t>investigación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39476779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(24)Investigación/recopilación de fuentes de información. Los estudiantes determinan, localizan y exploran todas las fuentes de información relevantes para responder a una pregunta de investigación y sistemáticamente registran la información recopilada.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2541421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4.24(A)</a:t>
            </a:r>
            <a:r>
              <a:rPr lang="es-ES" dirty="0">
                <a:latin typeface="Cambria" pitchFamily="18" charset="0"/>
              </a:rPr>
              <a:t> sigan el plan de investigación para recopilar información de varias fuentes informativas, tanto orales como escritas, incluyendo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0431953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dirty="0">
                <a:latin typeface="Cambria" pitchFamily="18" charset="0"/>
              </a:rPr>
              <a:t>(i) encuestas iniciadas por el estudiante, observaciones de campo y entrevistas;</a:t>
            </a:r>
          </a:p>
          <a:p>
            <a:r>
              <a:rPr lang="es-ES" dirty="0">
                <a:latin typeface="Cambria" pitchFamily="18" charset="0"/>
              </a:rPr>
              <a:t>(ii) los datos de expertos, los textos de consulta y las investigaciones a través del Internet; y </a:t>
            </a:r>
          </a:p>
          <a:p>
            <a:r>
              <a:rPr lang="es-ES" dirty="0">
                <a:latin typeface="Cambria" pitchFamily="18" charset="0"/>
              </a:rPr>
              <a:t>(iii) las fuentes de información visuales (ej., mapas, líneas cronológicas, gráficas) donde sean </a:t>
            </a:r>
            <a:r>
              <a:rPr lang="es-ES" dirty="0" smtClean="0">
                <a:latin typeface="Cambria" pitchFamily="18" charset="0"/>
              </a:rPr>
              <a:t>apropiadas.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93753057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4.24(B)</a:t>
            </a:r>
            <a:r>
              <a:rPr lang="es-ES" dirty="0">
                <a:latin typeface="Cambria" pitchFamily="18" charset="0"/>
              </a:rPr>
              <a:t> utilicen las técnicas de lectura rápida y superficial para identificar datos al revisar las características del texto (ej., texto resaltado en negritas, letra cursiva</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757743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4.2(E) </a:t>
            </a:r>
            <a:r>
              <a:rPr lang="es-ES" dirty="0">
                <a:latin typeface="Cambria" pitchFamily="18" charset="0"/>
              </a:rPr>
              <a:t>usen un diccionario o un glosario para determinar los significados, la ortografía y la separación silábica de palabras desconocidas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78529654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4.24(C)</a:t>
            </a:r>
            <a:r>
              <a:rPr lang="es-ES" dirty="0">
                <a:latin typeface="Cambria" pitchFamily="18" charset="0"/>
              </a:rPr>
              <a:t> tomen apuntes sencillos y clasifiquen las evidencias de la investigación en categorías o en un organizador gráfico</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8937582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4.24(D)</a:t>
            </a:r>
            <a:r>
              <a:rPr lang="es-ES" dirty="0">
                <a:latin typeface="Cambria" pitchFamily="18" charset="0"/>
              </a:rPr>
              <a:t> identifiquen el autor, el título, la editorial y la fecha de publicación de las fuentes de información</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81404377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4.24(E)</a:t>
            </a:r>
            <a:r>
              <a:rPr lang="es-ES" dirty="0">
                <a:latin typeface="Cambria" pitchFamily="18" charset="0"/>
              </a:rPr>
              <a:t> distingan entre el parafraseo y el plagio, e identifiquen la importancia de citar fuentes de información válidas y fidedignas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77436112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(25) Investigación/síntesis de información. Los estudiantes clarifican preguntas de investigación, y evalúan y sintetizan la información recopilada. Se espera que los estudiantes mejoren el enfoque de la investigación como resultado de consultar a fuentes especializadas (ej., bibliotecarios y expertos en el tema).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33408213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s-ES" b="1" dirty="0"/>
              <a:t>(26) Investigación/organización y presentación de ideas. Los estudiantes organizan y presentan sus ideas y su información de acuerdo con el propósito de la investigación y de su público. Se espera que los estudiantes lleguen a conclusiones a través de una explicación breve y utilicen apuntes para crear una página de obras citadas que incluya el autor, el título, la editorial y la fecha de publicación de cada fuente de información citada.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1830079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(27) Escuchar y hablar/escuchar. Los estudiantes usan destrezas de comprensión para escuchar con atención a los demás en ambientes formales e informales. Los estudiantes continúan aplicando estándares previos con mayor complejidad.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4046611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t>4.27(A)</a:t>
            </a:r>
            <a:r>
              <a:rPr lang="es-ES" dirty="0"/>
              <a:t> escuchen atentamente a oradores e interlocutores, formulen preguntas relevantes y hagan comentarios </a:t>
            </a:r>
            <a:r>
              <a:rPr lang="es-ES" dirty="0" smtClean="0"/>
              <a:t>pertinentes </a:t>
            </a:r>
            <a:endParaRPr lang="es-E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1330198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t>4.27(B)</a:t>
            </a:r>
            <a:r>
              <a:rPr lang="es-ES" dirty="0"/>
              <a:t> sigan, repitan y den instrucciones orales que involucren una serie de pasos a seguir</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415038128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(28)Escuchar y hablar/hablar. Los estudiantes hablan claramente y de forma directa utilizando las convenciones del lenguaje. Los estudiantes continúan aplicando estándares previos con mayor complejidad. Se espera que los estudiantes expresen una opinión apoyada con información precisa usando contacto visual, ritmo apropiado, volumen, buena pronunciación y las reglas gramaticales para comunicar las ideas eficazmente.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38146352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b="1" dirty="0"/>
              <a:t>(29)Escuchar y hablar/trabajo de equipo. Los estudiantes trabajan productivamente con los demás en equipos. Los estudiantes continúan aplicando estándares previos con mayor complejidad. </a:t>
            </a:r>
            <a:r>
              <a:rPr lang="es-ES" b="1"/>
              <a:t>Se espera que los estudiantes participen en discusiones dirigidas por el maestro y por los estudiantes formulando y respondiendo preguntas con detalles apropiados y proporcionando sugerencias que enriquezcan las ideas de los demás. </a:t>
            </a:r>
            <a:endParaRPr lang="en-US"/>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89302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(3) Lectura/comprensión de textos literarios/tema y género. Los estudiantes analizan, infieren, sacan conclusiones sobre el tema y el género en diferentes contextos culturales, históricos y contemporáneos, y proporcionan evidencia del texto para apoyar su comprensión.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74759578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241842535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(13) Lectura/comprensión de textos informativos/textos de instrucción. Los estudiantes comprenden cómo recabar y usar información en textos de instrucción y en documentos.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4th Grade SLAR</a:t>
            </a:r>
            <a:endParaRPr lang="en-US" dirty="0"/>
          </a:p>
        </p:txBody>
      </p:sp>
    </p:spTree>
    <p:extLst>
      <p:ext uri="{BB962C8B-B14F-4D97-AF65-F5344CB8AC3E}">
        <p14:creationId xmlns:p14="http://schemas.microsoft.com/office/powerpoint/2010/main" val="12047329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TotalTime>
  <Words>3627</Words>
  <Application>Microsoft Office PowerPoint</Application>
  <PresentationFormat>On-screen Show (4:3)</PresentationFormat>
  <Paragraphs>293</Paragraphs>
  <Slides>91</Slides>
  <Notes>1</Notes>
  <HiddenSlides>0</HiddenSlides>
  <MMClips>0</MMClips>
  <ScaleCrop>false</ScaleCrop>
  <HeadingPairs>
    <vt:vector size="4" baseType="variant">
      <vt:variant>
        <vt:lpstr>Theme</vt:lpstr>
      </vt:variant>
      <vt:variant>
        <vt:i4>1</vt:i4>
      </vt:variant>
      <vt:variant>
        <vt:lpstr>Slide Titles</vt:lpstr>
      </vt:variant>
      <vt:variant>
        <vt:i4>91</vt:i4>
      </vt:variant>
    </vt:vector>
  </HeadingPairs>
  <TitlesOfParts>
    <vt:vector size="9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12</cp:revision>
  <dcterms:created xsi:type="dcterms:W3CDTF">2014-10-20T16:17:28Z</dcterms:created>
  <dcterms:modified xsi:type="dcterms:W3CDTF">2014-11-07T14:34:35Z</dcterms:modified>
</cp:coreProperties>
</file>